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56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74" r:id="rId6"/>
  </p:sldIdLst>
  <p:sldSz cx="12192000" cy="6858000"/>
  <p:notesSz cx="6858000" cy="9144000"/>
  <p:embeddedFontLst>
    <p:embeddedFont>
      <p:font typeface="Calibri Light" panose="020F0302020204030204" pitchFamily="34" charset="0"/>
      <p:regular r:id="rId9"/>
      <p:italic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custShowLst>
    <p:custShow name="Προσαρμοσμένη προβολή 1" id="0">
      <p:sldLst>
        <p:sld r:id="rId2"/>
      </p:sldLst>
    </p:custShow>
    <p:custShow name="Custom Show 1" id="1">
      <p:sldLst>
        <p:sld r:id="rId4"/>
        <p:sld r:id="rId5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ll" initials="b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187" autoAdjust="0"/>
  </p:normalViewPr>
  <p:slideViewPr>
    <p:cSldViewPr snapToGrid="0">
      <p:cViewPr varScale="1">
        <p:scale>
          <a:sx n="80" d="100"/>
          <a:sy n="80" d="100"/>
        </p:scale>
        <p:origin x="180" y="6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5" Type="http://schemas.openxmlformats.org/officeDocument/2006/relationships/slide" Target="slides/slide5.xml"/><Relationship Id="rId4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08B49-BCFA-4693-BB50-BED945CFAA4E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ED418-2621-4B1B-8475-F8106814B1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673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BE28A-42BE-430C-92A4-802372750049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30862C-49AE-43C5-9D82-AA578B370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162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 smtClean="0"/>
              <a:t>Στυλ κύριου υπότιτλου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41BE-F778-4CF2-A592-D365891285EE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3ED42-96F7-45D9-BAB3-BE2A0732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819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41BE-F778-4CF2-A592-D365891285EE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3ED42-96F7-45D9-BAB3-BE2A0732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990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41BE-F778-4CF2-A592-D365891285EE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3ED42-96F7-45D9-BAB3-BE2A0732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357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41BE-F778-4CF2-A592-D365891285EE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3ED42-96F7-45D9-BAB3-BE2A0732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61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41BE-F778-4CF2-A592-D365891285EE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3ED42-96F7-45D9-BAB3-BE2A0732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103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41BE-F778-4CF2-A592-D365891285EE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3ED42-96F7-45D9-BAB3-BE2A0732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612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41BE-F778-4CF2-A592-D365891285EE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3ED42-96F7-45D9-BAB3-BE2A0732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757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41BE-F778-4CF2-A592-D365891285EE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3ED42-96F7-45D9-BAB3-BE2A0732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742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41BE-F778-4CF2-A592-D365891285EE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3ED42-96F7-45D9-BAB3-BE2A0732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49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41BE-F778-4CF2-A592-D365891285EE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3ED42-96F7-45D9-BAB3-BE2A0732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01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E41BE-F778-4CF2-A592-D365891285EE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3ED42-96F7-45D9-BAB3-BE2A0732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606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E41BE-F778-4CF2-A592-D365891285EE}" type="datetimeFigureOut">
              <a:rPr lang="en-US" smtClean="0"/>
              <a:t>02-Oct-20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3ED42-96F7-45D9-BAB3-BE2A0732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501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 idx="4294967295"/>
          </p:nvPr>
        </p:nvSpPr>
        <p:spPr>
          <a:xfrm>
            <a:off x="0" y="1122363"/>
            <a:ext cx="5598695" cy="2387600"/>
          </a:xfrm>
        </p:spPr>
        <p:txBody>
          <a:bodyPr/>
          <a:lstStyle/>
          <a:p>
            <a:r>
              <a:rPr lang="el-GR" b="1" dirty="0" err="1"/>
              <a:t>Καρβονυλικές</a:t>
            </a:r>
            <a:r>
              <a:rPr lang="el-GR" b="1" dirty="0"/>
              <a:t> ενώσεις 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088566" y="4192859"/>
            <a:ext cx="38471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latin typeface="Arial" panose="020B0604020202020204" pitchFamily="34" charset="0"/>
                <a:cs typeface="Arial" panose="020B0604020202020204" pitchFamily="34" charset="0"/>
              </a:rPr>
              <a:t>Κουταλάς Βασίλης, ΑΠΘ</a:t>
            </a:r>
          </a:p>
          <a:p>
            <a:r>
              <a:rPr lang="el-G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Δόμηση, Παρουσίαση και Διάδοση Χημικής Πληροφορίας</a:t>
            </a:r>
          </a:p>
        </p:txBody>
      </p:sp>
    </p:spTree>
    <p:extLst>
      <p:ext uri="{BB962C8B-B14F-4D97-AF65-F5344CB8AC3E}">
        <p14:creationId xmlns:p14="http://schemas.microsoft.com/office/powerpoint/2010/main" val="123404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4275138" cy="1325563"/>
          </a:xfrm>
        </p:spPr>
        <p:txBody>
          <a:bodyPr/>
          <a:lstStyle/>
          <a:p>
            <a:r>
              <a:rPr lang="el-GR" b="1" dirty="0"/>
              <a:t>Εισαγωγή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38199" y="2016840"/>
            <a:ext cx="75518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/>
              <a:t>Στην οργανική χημεία, μια </a:t>
            </a:r>
            <a:r>
              <a:rPr lang="el-GR" dirty="0" err="1"/>
              <a:t>καρβονυλομάδα</a:t>
            </a:r>
            <a:r>
              <a:rPr lang="el-GR" dirty="0"/>
              <a:t> είναι μια χαρακτηριστική ομάδα που αποτελείται από ένα άτομο άνθρακα ενωμένο με διπλό δεσμό με ένα άτομο οξυγόνου: C=O. Είναι σύνηθες σε αρκετές κατηγορίες οργανικών ενώσεων, ως μέρος πολλών μεγαλύτερων χαρακτηριστικών ομάδων. Μια ένωση που περιέχει </a:t>
            </a:r>
            <a:r>
              <a:rPr lang="el-GR" dirty="0" err="1"/>
              <a:t>καρβονυλομάδα</a:t>
            </a:r>
            <a:r>
              <a:rPr lang="el-GR" dirty="0"/>
              <a:t> αναφέρεται συχνά ως </a:t>
            </a:r>
            <a:r>
              <a:rPr lang="el-GR" dirty="0" err="1"/>
              <a:t>καρβονυλική</a:t>
            </a:r>
            <a:r>
              <a:rPr lang="el-GR" dirty="0"/>
              <a:t> ένωση.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65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el-GR" b="1" dirty="0"/>
              <a:t>Κετόνες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30705" y="1690688"/>
            <a:ext cx="10515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/>
              <a:t>Οι κετόνες (</a:t>
            </a:r>
            <a:r>
              <a:rPr lang="el-GR" sz="2000" dirty="0" err="1"/>
              <a:t>ketones</a:t>
            </a:r>
            <a:r>
              <a:rPr lang="el-GR" sz="2000" dirty="0"/>
              <a:t>), είναι κατηγορία οργανικών ενώσεων που περιέχουν τη χαρακτηριστική ομάδα καρβονύλιο (C=Ο) στην αλυσίδα τους. Η ίδια χαρακτηριστική ομάδα υπάρχει και στις αλδεΰδες, η διαφορά όμως είναι ότι στις κετόνες η ομάδα βρίσκεται μέσα στην αλυσίδα του μορίου, ενώ στις αλδεΰδες στο άκρο της. Οι κετόνες παρουσιάζουν πολύ διαφορετικές μορφές που κυμαίνονται από την απλή ακετόνη μέχρι τη φρουκτόζη, ένα σάκχαρο </a:t>
            </a:r>
            <a:r>
              <a:rPr lang="el-GR" sz="2000" dirty="0" err="1"/>
              <a:t>κετόζης</a:t>
            </a:r>
            <a:r>
              <a:rPr lang="el-GR" sz="2000" dirty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4227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idx="4294967295"/>
          </p:nvPr>
        </p:nvSpPr>
        <p:spPr>
          <a:xfrm>
            <a:off x="1676400" y="420688"/>
            <a:ext cx="10515600" cy="1325562"/>
          </a:xfrm>
        </p:spPr>
        <p:txBody>
          <a:bodyPr/>
          <a:lstStyle/>
          <a:p>
            <a:r>
              <a:rPr lang="en-US" b="1" dirty="0" err="1"/>
              <a:t>Αλδεΰδες</a:t>
            </a:r>
            <a:r>
              <a:rPr lang="en-US" b="1" dirty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76400" y="1555876"/>
            <a:ext cx="908755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/>
              <a:t>Οι αλδεΰδες είναι ένα υποσύνολο των οξυγονούχων οργανικών ενώσεων, που περιέχουν ως κύρια χαρακτηριστική ομάδα, μια τουλάχιστον «</a:t>
            </a:r>
            <a:r>
              <a:rPr lang="el-GR" sz="2000" dirty="0" err="1"/>
              <a:t>φορμυλομάδα</a:t>
            </a:r>
            <a:r>
              <a:rPr lang="el-GR" sz="2000" dirty="0"/>
              <a:t>» ή «</a:t>
            </a:r>
            <a:r>
              <a:rPr lang="el-GR" sz="2000" dirty="0" err="1"/>
              <a:t>αλδεϋδομάδα</a:t>
            </a:r>
            <a:r>
              <a:rPr lang="el-GR" sz="2000" dirty="0"/>
              <a:t>» (-CHO). Η </a:t>
            </a:r>
            <a:r>
              <a:rPr lang="el-GR" sz="2000" dirty="0" err="1"/>
              <a:t>φορμυλομάδα</a:t>
            </a:r>
            <a:r>
              <a:rPr lang="el-GR" sz="2000" dirty="0"/>
              <a:t> αποτελείται από ένα «καρβονύλιο» (C=O, δηλαδή άτομο άνθρακα συνδεμένο με διπλό δεσμό με ένα άτομο οξυγόνου) και ένα άτομο </a:t>
            </a:r>
            <a:r>
              <a:rPr lang="el-GR" sz="2000" dirty="0" smtClean="0"/>
              <a:t>υδρογόνου. </a:t>
            </a:r>
            <a:r>
              <a:rPr lang="el-GR" sz="2000" dirty="0"/>
              <a:t>Ο γενικός τους τύπος είναι, λοιπόν, RCHO, όπου R μονοσθενής ανθρακούχα ομάδα (που κανονικά όμως δεν πρέπει περιέχει «ανώτερες» από το </a:t>
            </a:r>
            <a:r>
              <a:rPr lang="el-GR" sz="2000" dirty="0" err="1"/>
              <a:t>φορμύλιο</a:t>
            </a:r>
            <a:r>
              <a:rPr lang="el-GR" sz="2000" dirty="0"/>
              <a:t> χαρακτηριστικές ομάδες) ή υδρογόνο.</a:t>
            </a:r>
            <a:endParaRPr lang="en-US" sz="2000" dirty="0"/>
          </a:p>
        </p:txBody>
      </p:sp>
      <p:sp>
        <p:nvSpPr>
          <p:cNvPr id="5" name="Ορθογώνιο 4"/>
          <p:cNvSpPr/>
          <p:nvPr/>
        </p:nvSpPr>
        <p:spPr>
          <a:xfrm>
            <a:off x="1676400" y="4220216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b="1" dirty="0"/>
              <a:t>Αλδεΰδες με εμπειρικές ονομασίες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 smtClean="0"/>
              <a:t>Μεθανάλη</a:t>
            </a:r>
            <a:r>
              <a:rPr lang="el-GR" dirty="0" smtClean="0"/>
              <a:t> </a:t>
            </a:r>
            <a:r>
              <a:rPr lang="el-GR" dirty="0"/>
              <a:t>ή φορμαλδεΰδη (</a:t>
            </a:r>
            <a:r>
              <a:rPr lang="en-US" dirty="0"/>
              <a:t>HCHO).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Αιθανάλη</a:t>
            </a:r>
            <a:r>
              <a:rPr lang="el-GR" dirty="0"/>
              <a:t> ή </a:t>
            </a:r>
            <a:r>
              <a:rPr lang="el-GR" dirty="0" err="1"/>
              <a:t>ακεταλδεΰδη</a:t>
            </a:r>
            <a:r>
              <a:rPr lang="el-GR" dirty="0"/>
              <a:t> (</a:t>
            </a:r>
            <a:r>
              <a:rPr lang="en-US" dirty="0"/>
              <a:t>CH3CHO).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Προπανάλη</a:t>
            </a:r>
            <a:r>
              <a:rPr lang="el-GR" dirty="0"/>
              <a:t> ή </a:t>
            </a:r>
            <a:r>
              <a:rPr lang="el-GR" dirty="0" err="1"/>
              <a:t>προπιοναλδεΰδη</a:t>
            </a:r>
            <a:r>
              <a:rPr lang="el-GR" dirty="0"/>
              <a:t> (</a:t>
            </a:r>
            <a:r>
              <a:rPr lang="en-US" dirty="0"/>
              <a:t>C2H5CHO).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Τριχλωραιθανάλη</a:t>
            </a:r>
            <a:r>
              <a:rPr lang="el-GR" dirty="0"/>
              <a:t> ή </a:t>
            </a:r>
            <a:r>
              <a:rPr lang="el-GR" dirty="0" err="1"/>
              <a:t>χλωράλη</a:t>
            </a:r>
            <a:r>
              <a:rPr lang="el-GR" dirty="0"/>
              <a:t> (</a:t>
            </a:r>
            <a:r>
              <a:rPr lang="en-US" dirty="0"/>
              <a:t>CCl3CHO).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Προπενάλη</a:t>
            </a:r>
            <a:r>
              <a:rPr lang="el-GR" dirty="0"/>
              <a:t> ή </a:t>
            </a:r>
            <a:r>
              <a:rPr lang="el-GR" dirty="0" err="1"/>
              <a:t>ακρολεΐνη</a:t>
            </a:r>
            <a:r>
              <a:rPr lang="el-GR" dirty="0"/>
              <a:t> (</a:t>
            </a:r>
            <a:r>
              <a:rPr lang="en-US" dirty="0"/>
              <a:t>CH2=CHCHO).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Αιθανοδιάλη</a:t>
            </a:r>
            <a:r>
              <a:rPr lang="el-GR" dirty="0"/>
              <a:t> ή </a:t>
            </a:r>
            <a:r>
              <a:rPr lang="el-GR" dirty="0" err="1"/>
              <a:t>γλυοξάλη</a:t>
            </a:r>
            <a:r>
              <a:rPr lang="el-GR" dirty="0"/>
              <a:t> (</a:t>
            </a:r>
            <a:r>
              <a:rPr lang="en-US" dirty="0"/>
              <a:t>HCOCHO).</a:t>
            </a:r>
          </a:p>
        </p:txBody>
      </p:sp>
    </p:spTree>
    <p:extLst>
      <p:ext uri="{BB962C8B-B14F-4D97-AF65-F5344CB8AC3E}">
        <p14:creationId xmlns:p14="http://schemas.microsoft.com/office/powerpoint/2010/main" val="42903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idx="4294967295"/>
          </p:nvPr>
        </p:nvSpPr>
        <p:spPr>
          <a:xfrm>
            <a:off x="7175500" y="2439988"/>
            <a:ext cx="5016500" cy="1325562"/>
          </a:xfrm>
        </p:spPr>
        <p:txBody>
          <a:bodyPr/>
          <a:lstStyle/>
          <a:p>
            <a:r>
              <a:rPr lang="el-GR" dirty="0" smtClean="0"/>
              <a:t>ΤΕΛΟΣ ΠΑΡΟΥΣΙΑΣΗΣ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18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Προσαρμοσμένη σχεδίαση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1083</TotalTime>
  <Words>276</Words>
  <Application>Microsoft Office PowerPoint</Application>
  <PresentationFormat>Ευρεία οθόνη</PresentationFormat>
  <Paragraphs>17</Paragraphs>
  <Slides>5</Slides>
  <Notes>0</Notes>
  <HiddenSlides>0</HiddenSlides>
  <MMClips>0</MMClips>
  <ScaleCrop>false</ScaleCrop>
  <HeadingPairs>
    <vt:vector size="8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5</vt:i4>
      </vt:variant>
      <vt:variant>
        <vt:lpstr>Προσαρμοσμένες προβολές</vt:lpstr>
      </vt:variant>
      <vt:variant>
        <vt:i4>2</vt:i4>
      </vt:variant>
    </vt:vector>
  </HeadingPairs>
  <TitlesOfParts>
    <vt:vector size="11" baseType="lpstr">
      <vt:lpstr>Arial</vt:lpstr>
      <vt:lpstr>Calibri Light</vt:lpstr>
      <vt:lpstr>Calibri</vt:lpstr>
      <vt:lpstr>Προσαρμοσμένη σχεδίαση</vt:lpstr>
      <vt:lpstr>Καρβονυλικές ενώσεις </vt:lpstr>
      <vt:lpstr>Εισαγωγή </vt:lpstr>
      <vt:lpstr>Κετόνες </vt:lpstr>
      <vt:lpstr>Αλδεΰδες </vt:lpstr>
      <vt:lpstr>ΤΕΛΟΣ ΠΑΡΟΥΣΙΑΣΗΣ</vt:lpstr>
      <vt:lpstr>Προσαρμοσμένη προβολή 1</vt:lpstr>
      <vt:lpstr>Custom Show 1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bill</dc:creator>
  <cp:lastModifiedBy>bill</cp:lastModifiedBy>
  <cp:revision>71</cp:revision>
  <dcterms:created xsi:type="dcterms:W3CDTF">2017-11-08T09:08:29Z</dcterms:created>
  <dcterms:modified xsi:type="dcterms:W3CDTF">2020-10-02T10:19:49Z</dcterms:modified>
</cp:coreProperties>
</file>